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FF6600"/>
    <a:srgbClr val="990033"/>
    <a:srgbClr val="FF0066"/>
    <a:srgbClr val="FF66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660" autoAdjust="0"/>
    <p:restoredTop sz="94660"/>
  </p:normalViewPr>
  <p:slideViewPr>
    <p:cSldViewPr>
      <p:cViewPr>
        <p:scale>
          <a:sx n="70" d="100"/>
          <a:sy n="70" d="100"/>
        </p:scale>
        <p:origin x="-1980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6FF70-B7CD-4743-87DC-B1189549F18A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1BCCA-F995-4F1D-A940-34E4D0065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14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260E9B-52A4-4FE7-9971-5AD60D2FA637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762000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3FF24-E6A3-48C0-9BD8-989BEC30F8DF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DBDA-E6FF-4537-B0E5-34939BFF5B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85800" y="533400"/>
            <a:ext cx="7543800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600200" y="6248400"/>
            <a:ext cx="7543800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rot="5400000" flipH="1" flipV="1">
            <a:off x="343694" y="875506"/>
            <a:ext cx="685800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3FF24-E6A3-48C0-9BD8-989BEC30F8DF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DBDA-E6FF-4537-B0E5-34939BFF5B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3FF24-E6A3-48C0-9BD8-989BEC30F8DF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DBDA-E6FF-4537-B0E5-34939BFF5B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3FF24-E6A3-48C0-9BD8-989BEC30F8DF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DBDA-E6FF-4537-B0E5-34939BFF5B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3FF24-E6A3-48C0-9BD8-989BEC30F8DF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DBDA-E6FF-4537-B0E5-34939BFF5B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85800" y="533400"/>
            <a:ext cx="7543800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600200" y="6248400"/>
            <a:ext cx="7543800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rot="5400000" flipH="1" flipV="1">
            <a:off x="343694" y="875506"/>
            <a:ext cx="685800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3FF24-E6A3-48C0-9BD8-989BEC30F8DF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DBDA-E6FF-4537-B0E5-34939BFF5B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3FF24-E6A3-48C0-9BD8-989BEC30F8DF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DBDA-E6FF-4537-B0E5-34939BFF5B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3FF24-E6A3-48C0-9BD8-989BEC30F8DF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DBDA-E6FF-4537-B0E5-34939BFF5B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3FF24-E6A3-48C0-9BD8-989BEC30F8DF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DBDA-E6FF-4537-B0E5-34939BFF5B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3FF24-E6A3-48C0-9BD8-989BEC30F8DF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DBDA-E6FF-4537-B0E5-34939BFF5B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3FF24-E6A3-48C0-9BD8-989BEC30F8DF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DBDA-E6FF-4537-B0E5-34939BFF5B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3FF24-E6A3-48C0-9BD8-989BEC30F8DF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DBDA-E6FF-4537-B0E5-34939BFF5B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3FF24-E6A3-48C0-9BD8-989BEC30F8DF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FDBDA-E6FF-4537-B0E5-34939BFF5B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62000" y="1371600"/>
            <a:ext cx="7772400" cy="3048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de-DE" b="1" dirty="0" smtClean="0">
                <a:latin typeface="Arial" pitchFamily="34" charset="0"/>
                <a:cs typeface="Arial" pitchFamily="34" charset="0"/>
              </a:rPr>
              <a:t>How 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de-DE" dirty="0">
                <a:latin typeface="Arial" pitchFamily="34" charset="0"/>
                <a:cs typeface="Arial" pitchFamily="34" charset="0"/>
              </a:rPr>
              <a:t>G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ive 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Scientific </a:t>
            </a:r>
            <a:r>
              <a:rPr lang="de-DE" dirty="0">
                <a:latin typeface="Arial" pitchFamily="34" charset="0"/>
                <a:cs typeface="Arial" pitchFamily="34" charset="0"/>
              </a:rPr>
              <a:t>T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alk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575051"/>
            <a:ext cx="7924800" cy="1506555"/>
          </a:xfrm>
        </p:spPr>
        <p:txBody>
          <a:bodyPr>
            <a:no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de-DE" b="1" i="1" dirty="0" smtClean="0"/>
              <a:t>Stefan Köhler, Ph.D.</a:t>
            </a:r>
          </a:p>
          <a:p>
            <a:pPr algn="ctr" eaLnBrk="1" hangingPunct="1">
              <a:spcBef>
                <a:spcPts val="0"/>
              </a:spcBef>
            </a:pPr>
            <a:r>
              <a:rPr lang="de-DE" b="1" i="1" dirty="0" smtClean="0"/>
              <a:t>Dept. of Psychology and Brain and Mind Institute</a:t>
            </a:r>
          </a:p>
          <a:p>
            <a:pPr algn="ctr" eaLnBrk="1" hangingPunct="1">
              <a:spcBef>
                <a:spcPts val="0"/>
              </a:spcBef>
            </a:pPr>
            <a:endParaRPr lang="de-DE" b="1" i="1" dirty="0" smtClean="0"/>
          </a:p>
          <a:p>
            <a:pPr algn="ctr" eaLnBrk="1" hangingPunct="1">
              <a:spcBef>
                <a:spcPts val="0"/>
              </a:spcBef>
            </a:pPr>
            <a:r>
              <a:rPr lang="de-DE" b="1" i="1" dirty="0" smtClean="0"/>
              <a:t>(based on presentation prepared by Dr. Susanne Schmid in Dept. of Anatomy &amp; Cell Biology)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533400"/>
            <a:ext cx="7543800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00200" y="6248400"/>
            <a:ext cx="7543800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343694" y="875506"/>
            <a:ext cx="685800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lh3.googleusercontent.com/-otcBrAhLld8/AAAAAAAAAAI/AAAAAAAAAQ0/GcbE1oD9bZ8/s120-c/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599"/>
            <a:ext cx="1676400" cy="167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Design </a:t>
            </a:r>
            <a:r>
              <a:rPr lang="en-US" dirty="0" smtClean="0"/>
              <a:t>Considerations for Slides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524000"/>
            <a:ext cx="8610600" cy="29718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Use big fonts (&gt; 22 points, 24 points, </a:t>
            </a:r>
            <a:r>
              <a:rPr lang="en-US" sz="2000" dirty="0" smtClean="0"/>
              <a:t>20 points</a:t>
            </a:r>
            <a:r>
              <a:rPr lang="en-US" dirty="0" smtClean="0"/>
              <a:t>, </a:t>
            </a:r>
            <a:r>
              <a:rPr lang="en-US" sz="1600" dirty="0" smtClean="0"/>
              <a:t> 16 points </a:t>
            </a:r>
            <a:r>
              <a:rPr lang="en-US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Don’t change fonts within a presentation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Use </a:t>
            </a:r>
            <a:r>
              <a:rPr lang="en-US" dirty="0" err="1" smtClean="0"/>
              <a:t>colours</a:t>
            </a:r>
            <a:r>
              <a:rPr lang="en-US" dirty="0" smtClean="0"/>
              <a:t> (wisely)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Don’t show anything that you don’t address in </a:t>
            </a:r>
            <a:r>
              <a:rPr lang="en-US" dirty="0" smtClean="0"/>
              <a:t>speaking!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Use animations wisely, don’t get to fancy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Test </a:t>
            </a:r>
            <a:r>
              <a:rPr lang="en-US" dirty="0" smtClean="0"/>
              <a:t>projector in advance </a:t>
            </a:r>
            <a:r>
              <a:rPr lang="en-US" dirty="0" smtClean="0"/>
              <a:t>if </a:t>
            </a:r>
            <a:r>
              <a:rPr lang="en-US" dirty="0" smtClean="0"/>
              <a:t>possible (incl. embedded media)</a:t>
            </a:r>
            <a:endParaRPr lang="en-US" dirty="0"/>
          </a:p>
        </p:txBody>
      </p:sp>
      <p:pic>
        <p:nvPicPr>
          <p:cNvPr id="30722" name="Picture 2" descr="C:\Documents and Settings\sschmid8\Local Settings\Temporary Internet Files\Content.IE5\XUF3SFG8\MCBD05090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419600"/>
            <a:ext cx="2697099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Stage Fright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371600"/>
            <a:ext cx="8382000" cy="3733800"/>
          </a:xfrm>
        </p:spPr>
        <p:txBody>
          <a:bodyPr>
            <a:normAutofit/>
          </a:bodyPr>
          <a:lstStyle/>
          <a:p>
            <a:pPr marL="273050" indent="-273050">
              <a:buFont typeface="Arial" pitchFamily="34" charset="0"/>
              <a:buChar char="•"/>
            </a:pPr>
            <a:r>
              <a:rPr lang="en-US" dirty="0" smtClean="0"/>
              <a:t>Be </a:t>
            </a:r>
            <a:r>
              <a:rPr lang="en-US" dirty="0" smtClean="0"/>
              <a:t>well </a:t>
            </a:r>
            <a:r>
              <a:rPr lang="en-US" dirty="0" smtClean="0"/>
              <a:t>prepared, be </a:t>
            </a:r>
            <a:r>
              <a:rPr lang="en-US" dirty="0" smtClean="0"/>
              <a:t>organized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en-US" dirty="0" smtClean="0"/>
              <a:t>Practice, practice, practice (with roommates</a:t>
            </a:r>
            <a:r>
              <a:rPr lang="en-US" dirty="0"/>
              <a:t>, family, friends</a:t>
            </a:r>
            <a:r>
              <a:rPr lang="en-US" dirty="0" smtClean="0"/>
              <a:t>…)!!</a:t>
            </a:r>
            <a:endParaRPr lang="en-US" dirty="0"/>
          </a:p>
          <a:p>
            <a:pPr marL="273050" indent="-273050">
              <a:buFont typeface="Arial" pitchFamily="34" charset="0"/>
              <a:buChar char="•"/>
            </a:pPr>
            <a:r>
              <a:rPr lang="en-US" dirty="0" smtClean="0"/>
              <a:t>When </a:t>
            </a:r>
            <a:r>
              <a:rPr lang="en-US" dirty="0" smtClean="0"/>
              <a:t>it is your turn, </a:t>
            </a:r>
            <a:r>
              <a:rPr lang="en-US" dirty="0" smtClean="0"/>
              <a:t>walk (don’t rush) to </a:t>
            </a:r>
            <a:r>
              <a:rPr lang="en-US" dirty="0" smtClean="0"/>
              <a:t>front, </a:t>
            </a:r>
            <a:r>
              <a:rPr lang="en-US" dirty="0" smtClean="0"/>
              <a:t>exhale </a:t>
            </a:r>
            <a:r>
              <a:rPr lang="en-US" dirty="0" smtClean="0"/>
              <a:t>(!), look into </a:t>
            </a:r>
            <a:r>
              <a:rPr lang="en-US" dirty="0" smtClean="0"/>
              <a:t>peoples’ eyes, </a:t>
            </a:r>
            <a:r>
              <a:rPr lang="en-US" dirty="0" smtClean="0"/>
              <a:t>and try to make a friendly face, before you start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en-US" dirty="0" smtClean="0"/>
              <a:t>Phrase first sentence in your head before you start; don’t begin </a:t>
            </a:r>
            <a:r>
              <a:rPr lang="en-US" dirty="0" smtClean="0"/>
              <a:t>with “o.k</a:t>
            </a:r>
            <a:r>
              <a:rPr lang="en-US" dirty="0"/>
              <a:t>.” </a:t>
            </a:r>
            <a:r>
              <a:rPr lang="en-US" dirty="0" smtClean="0"/>
              <a:t>or “</a:t>
            </a:r>
            <a:r>
              <a:rPr lang="en-US" dirty="0" err="1" smtClean="0"/>
              <a:t>hm</a:t>
            </a:r>
            <a:r>
              <a:rPr lang="en-US" dirty="0" smtClean="0"/>
              <a:t>” or “right”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31747" name="Picture 3" descr="C:\Documents and Settings\sschmid8\Local Settings\Temporary Internet Files\Content.IE5\XUF3SFG8\MCj0196542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267200"/>
            <a:ext cx="1768450" cy="1794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Posture and Expression</a:t>
            </a:r>
            <a:endParaRPr 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5800" y="1295400"/>
            <a:ext cx="8077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DE" sz="2400" dirty="0" smtClean="0">
                <a:latin typeface="Arial" charset="0"/>
              </a:rPr>
              <a:t>Stand on both feet, arms relaxed, use hands while talking </a:t>
            </a:r>
            <a:endParaRPr lang="de-DE" sz="2400" dirty="0">
              <a:latin typeface="Arial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09600" y="2362200"/>
            <a:ext cx="8077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DE" sz="2400" dirty="0" smtClean="0">
                <a:latin typeface="Arial" charset="0"/>
              </a:rPr>
              <a:t>Talk </a:t>
            </a:r>
            <a:r>
              <a:rPr lang="de-DE" sz="2400" dirty="0" smtClean="0">
                <a:latin typeface="Arial" charset="0"/>
              </a:rPr>
              <a:t>slowly, clearly, and lively </a:t>
            </a:r>
            <a:endParaRPr lang="de-DE" sz="2400" dirty="0">
              <a:latin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85800" y="3200400"/>
            <a:ext cx="8077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DE" sz="2400" dirty="0" smtClean="0">
                <a:latin typeface="Arial" charset="0"/>
              </a:rPr>
              <a:t>Try to be friendly and positive, look at </a:t>
            </a:r>
            <a:r>
              <a:rPr lang="de-DE" sz="2400" dirty="0" smtClean="0">
                <a:latin typeface="Arial" charset="0"/>
              </a:rPr>
              <a:t>people</a:t>
            </a:r>
            <a:r>
              <a:rPr lang="de-DE" sz="2400" dirty="0" smtClean="0">
                <a:latin typeface="Arial" charset="0"/>
              </a:rPr>
              <a:t>, look at </a:t>
            </a:r>
            <a:r>
              <a:rPr lang="de-DE" sz="2400" u="sng" dirty="0" smtClean="0">
                <a:latin typeface="Arial" charset="0"/>
              </a:rPr>
              <a:t>all</a:t>
            </a:r>
            <a:r>
              <a:rPr lang="de-DE" sz="2400" dirty="0" smtClean="0">
                <a:latin typeface="Arial" charset="0"/>
              </a:rPr>
              <a:t> people! (Never concentrate on </a:t>
            </a:r>
            <a:r>
              <a:rPr lang="de-DE" sz="2400" dirty="0" smtClean="0">
                <a:latin typeface="Arial" charset="0"/>
              </a:rPr>
              <a:t>one individual)</a:t>
            </a:r>
            <a:endParaRPr lang="de-DE" sz="2400" dirty="0">
              <a:latin typeface="Arial" charset="0"/>
            </a:endParaRPr>
          </a:p>
        </p:txBody>
      </p:sp>
      <p:pic>
        <p:nvPicPr>
          <p:cNvPr id="32775" name="Picture 7" descr="C:\Documents and Settings\sschmid8\Local Settings\Temporary Internet Files\Content.IE5\XUF3SFG8\MPj0433335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267200"/>
            <a:ext cx="2514600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Language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524000"/>
            <a:ext cx="8382000" cy="1752600"/>
          </a:xfrm>
        </p:spPr>
        <p:txBody>
          <a:bodyPr>
            <a:normAutofit/>
          </a:bodyPr>
          <a:lstStyle/>
          <a:p>
            <a:pPr marL="273050" indent="-273050">
              <a:buFont typeface="Arial" pitchFamily="34" charset="0"/>
              <a:buChar char="•"/>
            </a:pPr>
            <a:r>
              <a:rPr lang="en-US" dirty="0" smtClean="0"/>
              <a:t>Use simple </a:t>
            </a:r>
            <a:r>
              <a:rPr lang="en-US" dirty="0" smtClean="0"/>
              <a:t>language, short sentences, spoken language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en-US" dirty="0" smtClean="0"/>
              <a:t>Use questions and/or humor if it suits your style</a:t>
            </a:r>
            <a:endParaRPr lang="en-US" dirty="0" smtClean="0"/>
          </a:p>
          <a:p>
            <a:pPr marL="273050" indent="-273050">
              <a:buFont typeface="Arial" pitchFamily="34" charset="0"/>
              <a:buChar char="•"/>
            </a:pPr>
            <a:r>
              <a:rPr lang="en-US" dirty="0" smtClean="0"/>
              <a:t>Be precise in use of technical and theoretical terms; don’t use </a:t>
            </a:r>
            <a:r>
              <a:rPr lang="en-US" dirty="0" smtClean="0"/>
              <a:t>them </a:t>
            </a:r>
            <a:r>
              <a:rPr lang="en-US" dirty="0" smtClean="0"/>
              <a:t>in </a:t>
            </a:r>
            <a:r>
              <a:rPr lang="en-US" dirty="0" smtClean="0"/>
              <a:t>excess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33795" name="Picture 3" descr="C:\Documents and Settings\sschmid8\Local Settings\Temporary Internet Files\Content.IE5\M17BH9OS\MPj0387796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048000"/>
            <a:ext cx="2057400" cy="2884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Last but not least…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676400"/>
            <a:ext cx="4495800" cy="1752600"/>
          </a:xfrm>
        </p:spPr>
        <p:txBody>
          <a:bodyPr>
            <a:normAutofit lnSpcReduction="10000"/>
          </a:bodyPr>
          <a:lstStyle/>
          <a:p>
            <a:r>
              <a:rPr lang="en-US" sz="3600" b="1" dirty="0" smtClean="0"/>
              <a:t>Appreciate and try to enjoy</a:t>
            </a:r>
            <a:endParaRPr lang="en-US" sz="3600" b="1" dirty="0" smtClean="0"/>
          </a:p>
          <a:p>
            <a:r>
              <a:rPr lang="en-US" sz="3600" b="1" dirty="0" smtClean="0"/>
              <a:t>the opportunity!</a:t>
            </a:r>
            <a:endParaRPr lang="en-US" sz="3600" b="1" dirty="0"/>
          </a:p>
        </p:txBody>
      </p:sp>
      <p:pic>
        <p:nvPicPr>
          <p:cNvPr id="34821" name="Picture 5" descr="C:\Documents and Settings\sschmid8\Local Settings\Temporary Internet Files\Content.IE5\XUF3SFG8\MPj0422861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524000"/>
            <a:ext cx="3048000" cy="4583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Prepare and Present a Talk</a:t>
            </a:r>
            <a:endParaRPr lang="en-US" dirty="0"/>
          </a:p>
        </p:txBody>
      </p:sp>
      <p:sp>
        <p:nvSpPr>
          <p:cNvPr id="3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295400"/>
            <a:ext cx="8191500" cy="4191000"/>
          </a:xfrm>
        </p:spPr>
        <p:txBody>
          <a:bodyPr>
            <a:normAutofit/>
          </a:bodyPr>
          <a:lstStyle/>
          <a:p>
            <a:pPr marL="355600" indent="-355600" algn="l">
              <a:buFontTx/>
              <a:buChar char="•"/>
            </a:pPr>
            <a:r>
              <a:rPr lang="de-DE" dirty="0"/>
              <a:t> </a:t>
            </a:r>
            <a:r>
              <a:rPr lang="de-DE" dirty="0" smtClean="0"/>
              <a:t>What is my topic? </a:t>
            </a:r>
            <a:endParaRPr lang="de-DE" dirty="0"/>
          </a:p>
          <a:p>
            <a:pPr marL="355600" indent="-355600" algn="l">
              <a:spcAft>
                <a:spcPts val="600"/>
              </a:spcAft>
            </a:pPr>
            <a:r>
              <a:rPr lang="de-DE" sz="2000" dirty="0" smtClean="0"/>
              <a:t>Be aware what to include and what not.</a:t>
            </a:r>
          </a:p>
          <a:p>
            <a:pPr marL="355600" indent="-355600" algn="l">
              <a:buFont typeface="Arial" pitchFamily="34" charset="0"/>
              <a:buChar char="•"/>
            </a:pPr>
            <a:r>
              <a:rPr lang="de-DE" sz="2000" dirty="0" smtClean="0"/>
              <a:t> </a:t>
            </a:r>
            <a:r>
              <a:rPr lang="de-DE" dirty="0" smtClean="0"/>
              <a:t>Who is the audience?</a:t>
            </a:r>
          </a:p>
          <a:p>
            <a:pPr marL="355600" indent="-355600" algn="l">
              <a:spcAft>
                <a:spcPts val="600"/>
              </a:spcAft>
            </a:pPr>
            <a:r>
              <a:rPr lang="de-DE" sz="2000" dirty="0" smtClean="0"/>
              <a:t>Experts, Peers, Referees, Broader  Public...</a:t>
            </a:r>
          </a:p>
          <a:p>
            <a:pPr marL="355600" indent="-355600" algn="l">
              <a:buFont typeface="Arial" pitchFamily="34" charset="0"/>
              <a:buChar char="•"/>
            </a:pPr>
            <a:r>
              <a:rPr lang="de-DE" sz="2000" dirty="0" smtClean="0"/>
              <a:t> </a:t>
            </a:r>
            <a:r>
              <a:rPr lang="de-DE" dirty="0" smtClean="0"/>
              <a:t>What do I want to achieve with my talk?</a:t>
            </a:r>
          </a:p>
          <a:p>
            <a:pPr marL="355600" indent="-355600" algn="l">
              <a:spcAft>
                <a:spcPts val="600"/>
              </a:spcAft>
            </a:pPr>
            <a:r>
              <a:rPr lang="de-DE" sz="2000" dirty="0" smtClean="0"/>
              <a:t>Apply for position, apply for grant, teach novices, discussion with peers</a:t>
            </a:r>
          </a:p>
          <a:p>
            <a:pPr marL="355600" indent="-355600" algn="l">
              <a:spcAft>
                <a:spcPts val="600"/>
              </a:spcAft>
              <a:buFont typeface="Arial" pitchFamily="34" charset="0"/>
              <a:buChar char="•"/>
            </a:pPr>
            <a:r>
              <a:rPr lang="de-DE" sz="2000" dirty="0" smtClean="0"/>
              <a:t> </a:t>
            </a:r>
            <a:r>
              <a:rPr lang="de-DE" dirty="0" smtClean="0"/>
              <a:t>How long am I supposed to talk?</a:t>
            </a:r>
          </a:p>
          <a:p>
            <a:pPr marL="355600" indent="-355600" algn="l">
              <a:buFont typeface="Arial" pitchFamily="34" charset="0"/>
              <a:buChar char="•"/>
            </a:pPr>
            <a:r>
              <a:rPr lang="de-DE" sz="2000" dirty="0" smtClean="0"/>
              <a:t> </a:t>
            </a:r>
            <a:r>
              <a:rPr lang="de-DE" dirty="0" smtClean="0"/>
              <a:t>Where will I talk?</a:t>
            </a:r>
          </a:p>
          <a:p>
            <a:pPr marL="355600" indent="-355600" algn="l"/>
            <a:r>
              <a:rPr lang="de-DE" sz="2000" dirty="0" smtClean="0"/>
              <a:t>(make sure you‘ll have the the technical support that you need) </a:t>
            </a:r>
            <a:endParaRPr lang="de-DE" sz="2000" dirty="0"/>
          </a:p>
        </p:txBody>
      </p:sp>
      <p:pic>
        <p:nvPicPr>
          <p:cNvPr id="1027" name="Picture 3" descr="C:\Documents and Settings\sschmid8\Local Settings\Temporary Internet Files\Content.IE5\P72RQPVK\MCj0424214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7484" y="4419600"/>
            <a:ext cx="1316516" cy="1822450"/>
          </a:xfrm>
          <a:prstGeom prst="rect">
            <a:avLst/>
          </a:prstGeom>
          <a:noFill/>
        </p:spPr>
      </p:pic>
      <p:pic>
        <p:nvPicPr>
          <p:cNvPr id="1028" name="Picture 4" descr="C:\Documents and Settings\sschmid8\Local Settings\Temporary Internet Files\Content.IE5\XUF3SFG8\MCj0396880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5334000"/>
            <a:ext cx="1823314" cy="848563"/>
          </a:xfrm>
          <a:prstGeom prst="rect">
            <a:avLst/>
          </a:prstGeom>
          <a:noFill/>
        </p:spPr>
      </p:pic>
      <p:pic>
        <p:nvPicPr>
          <p:cNvPr id="1033" name="Picture 9" descr="C:\Documents and Settings\sschmid8\Local Settings\Temporary Internet Files\Content.IE5\P0KLL4ZH\MCj0281087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54514"/>
            <a:ext cx="1066800" cy="1903486"/>
          </a:xfrm>
          <a:prstGeom prst="rect">
            <a:avLst/>
          </a:prstGeom>
          <a:noFill/>
        </p:spPr>
      </p:pic>
      <p:pic>
        <p:nvPicPr>
          <p:cNvPr id="1034" name="Picture 10" descr="C:\Documents and Settings\sschmid8\Local Settings\Temporary Internet Files\Content.IE5\P72RQPVK\MCj0089592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2209800"/>
            <a:ext cx="1814170" cy="1131113"/>
          </a:xfrm>
          <a:prstGeom prst="rect">
            <a:avLst/>
          </a:prstGeom>
          <a:noFill/>
        </p:spPr>
      </p:pic>
      <p:pic>
        <p:nvPicPr>
          <p:cNvPr id="1035" name="Picture 11" descr="C:\Documents and Settings\sschmid8\Local Settings\Temporary Internet Files\Content.IE5\BX8DKPKA\MPj043936500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5334000"/>
            <a:ext cx="1374209" cy="917448"/>
          </a:xfrm>
          <a:prstGeom prst="rect">
            <a:avLst/>
          </a:prstGeom>
          <a:noFill/>
        </p:spPr>
      </p:pic>
      <p:pic>
        <p:nvPicPr>
          <p:cNvPr id="1036" name="Picture 12" descr="C:\Documents and Settings\sschmid8\Local Settings\Temporary Internet Files\Content.IE5\P72RQPVK\MPj04331370000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400" y="5257800"/>
            <a:ext cx="1447800" cy="961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C:\Documents and Settings\sschmid8\Local Settings\Temporary Internet Files\Content.IE5\5ITZN31I\MPj0424389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4038600"/>
            <a:ext cx="3296262" cy="216574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Gather Material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371600"/>
            <a:ext cx="8001000" cy="2895600"/>
          </a:xfrm>
        </p:spPr>
        <p:txBody>
          <a:bodyPr>
            <a:normAutofit/>
          </a:bodyPr>
          <a:lstStyle/>
          <a:p>
            <a:pPr marL="273050" indent="-2730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Decide which materials are essential, important, supplementary, useless - rank them!</a:t>
            </a:r>
          </a:p>
          <a:p>
            <a:pPr marL="273050" indent="-2730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 Draft an outline of your talk</a:t>
            </a:r>
          </a:p>
          <a:p>
            <a:pPr marL="273050" indent="-2730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 Always keep the purpose of your talk in mind!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23555" name="Picture 3" descr="C:\Documents and Settings\sschmid8\Local Settings\Temporary Internet Files\Content.IE5\5ITZN31I\MPj0438678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980" y="3962400"/>
            <a:ext cx="2288467" cy="2286290"/>
          </a:xfrm>
          <a:prstGeom prst="rect">
            <a:avLst/>
          </a:prstGeom>
          <a:noFill/>
        </p:spPr>
      </p:pic>
      <p:pic>
        <p:nvPicPr>
          <p:cNvPr id="23556" name="Picture 4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191000"/>
            <a:ext cx="1824228" cy="1121054"/>
          </a:xfrm>
          <a:prstGeom prst="rect">
            <a:avLst/>
          </a:prstGeom>
          <a:noFill/>
        </p:spPr>
      </p:pic>
      <p:pic>
        <p:nvPicPr>
          <p:cNvPr id="23559" name="Picture 7" descr="C:\Documents and Settings\sschmid8\Local Settings\Temporary Internet Files\Content.IE5\5ITZN31I\MCj0426062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4876800"/>
            <a:ext cx="1857375" cy="1790700"/>
          </a:xfrm>
          <a:prstGeom prst="rect">
            <a:avLst/>
          </a:prstGeom>
          <a:noFill/>
        </p:spPr>
      </p:pic>
      <p:pic>
        <p:nvPicPr>
          <p:cNvPr id="10" name="Picture 2" descr="C:\Documents and Settings\sschmid8\Local Settings\Temporary Internet Files\Content.IE5\5ITZN31I\MPj043951000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038600"/>
            <a:ext cx="3314537" cy="2212848"/>
          </a:xfrm>
          <a:prstGeom prst="rect">
            <a:avLst/>
          </a:prstGeom>
          <a:noFill/>
        </p:spPr>
      </p:pic>
      <p:pic>
        <p:nvPicPr>
          <p:cNvPr id="23554" name="Picture 2" descr="C:\Documents and Settings\sschmid8\Local Settings\Temporary Internet Files\Content.IE5\XUF3SFG8\MCj04352330000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4876800"/>
            <a:ext cx="4114800" cy="16820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spcBef>
                <a:spcPct val="20000"/>
              </a:spcBef>
              <a:defRPr/>
            </a:pPr>
            <a:r>
              <a:rPr lang="de-DE" dirty="0" smtClean="0"/>
              <a:t>Beginning of Talk</a:t>
            </a:r>
            <a:endParaRPr lang="de-DE" sz="2800" b="0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62000" y="1143000"/>
            <a:ext cx="8139112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55600" marR="0" lvl="0" indent="-355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2400" dirty="0" smtClean="0">
                <a:latin typeface="+mj-lt"/>
              </a:rPr>
              <a:t>Introduce yourself if necessary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thank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for opportunity to speak if applicable </a:t>
            </a:r>
          </a:p>
          <a:p>
            <a:pPr marL="355600" marR="0" lvl="0" indent="-355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2400" dirty="0" smtClean="0">
                <a:latin typeface="+mj-lt"/>
              </a:rPr>
              <a:t>Possibly o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utline of your talk (</a:t>
            </a:r>
            <a:r>
              <a:rPr kumimoji="0" lang="de-DE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NOT Introduction, Methods, Results,</a:t>
            </a:r>
            <a:r>
              <a:rPr kumimoji="0" lang="de-DE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Conclusions!</a:t>
            </a:r>
            <a:r>
              <a:rPr kumimoji="0" lang="de-DE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</a:t>
            </a:r>
          </a:p>
          <a:p>
            <a:pPr marL="355600" marR="0" lvl="0" indent="-355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2400" dirty="0" smtClean="0">
                <a:latin typeface="+mj-lt"/>
              </a:rPr>
              <a:t>Possibly start with something special to pull people into the topic (a citation, a problem, a news headline, a picture...)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4579" name="Picture 3" descr="C:\Documents and Settings\sschmid8\Local Settings\Temporary Internet Files\Content.IE5\5ITZN31I\MCj0397784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724400"/>
            <a:ext cx="1709928" cy="1888236"/>
          </a:xfrm>
          <a:prstGeom prst="rect">
            <a:avLst/>
          </a:prstGeom>
          <a:noFill/>
        </p:spPr>
      </p:pic>
      <p:pic>
        <p:nvPicPr>
          <p:cNvPr id="24582" name="Picture 6" descr="C:\Documents and Settings\sschmid8\Local Settings\Temporary Internet Files\Content.IE5\S0ILWI8W\MCBS02064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572000"/>
            <a:ext cx="1524000" cy="1516712"/>
          </a:xfrm>
          <a:prstGeom prst="rect">
            <a:avLst/>
          </a:prstGeom>
          <a:noFill/>
        </p:spPr>
      </p:pic>
      <p:pic>
        <p:nvPicPr>
          <p:cNvPr id="24591" name="Picture 15" descr="C:\Documents and Settings\sschmid8\Local Settings\Temporary Internet Files\Content.IE5\XUF3SFG8\MCj0426068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648200"/>
            <a:ext cx="1622443" cy="1527175"/>
          </a:xfrm>
          <a:prstGeom prst="rect">
            <a:avLst/>
          </a:prstGeom>
          <a:noFill/>
        </p:spPr>
      </p:pic>
      <p:pic>
        <p:nvPicPr>
          <p:cNvPr id="2050" name="Picture 2" descr="C:\Documents and Settings\sschmid8\Local Settings\Temporary Internet Files\Content.IE5\P0KLL4ZH\MCj0371064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44791" y="4648200"/>
            <a:ext cx="1899209" cy="16706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Main Part of Talk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85800" y="1219200"/>
            <a:ext cx="8077200" cy="426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dirty="0">
                <a:latin typeface="Arial" charset="0"/>
              </a:rPr>
              <a:t>U</a:t>
            </a:r>
            <a:r>
              <a:rPr lang="de-DE" dirty="0" smtClean="0">
                <a:latin typeface="Arial" charset="0"/>
              </a:rPr>
              <a:t>se clear organization for sequence of major points within and across </a:t>
            </a:r>
            <a:r>
              <a:rPr lang="de-DE" dirty="0" smtClean="0">
                <a:latin typeface="Arial" charset="0"/>
              </a:rPr>
              <a:t>slides</a:t>
            </a:r>
            <a:endParaRPr lang="de-DE" dirty="0" smtClean="0">
              <a:latin typeface="Arial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de-DE" dirty="0">
                <a:latin typeface="Arial" charset="0"/>
              </a:rPr>
              <a:t>At any point of the talk, </a:t>
            </a:r>
            <a:r>
              <a:rPr lang="de-DE" dirty="0" smtClean="0">
                <a:latin typeface="Arial" charset="0"/>
              </a:rPr>
              <a:t>you and the audience should </a:t>
            </a:r>
            <a:r>
              <a:rPr lang="de-DE" dirty="0">
                <a:latin typeface="Arial" charset="0"/>
              </a:rPr>
              <a:t>be aware where you are in </a:t>
            </a:r>
            <a:r>
              <a:rPr lang="de-DE" dirty="0" smtClean="0">
                <a:latin typeface="Arial" charset="0"/>
              </a:rPr>
              <a:t>sequence</a:t>
            </a:r>
            <a:endParaRPr lang="de-DE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dirty="0" smtClean="0">
                <a:latin typeface="Arial" charset="0"/>
              </a:rPr>
              <a:t>Connect the different parts (think of transitions!)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dirty="0" smtClean="0">
                <a:latin typeface="Arial" charset="0"/>
              </a:rPr>
              <a:t>Follow cohesive story line and try </a:t>
            </a:r>
            <a:r>
              <a:rPr lang="de-DE" dirty="0" smtClean="0">
                <a:latin typeface="Arial" charset="0"/>
              </a:rPr>
              <a:t>to built up </a:t>
            </a:r>
            <a:r>
              <a:rPr lang="de-DE" dirty="0" smtClean="0">
                <a:latin typeface="Arial" charset="0"/>
              </a:rPr>
              <a:t>excitement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dirty="0" smtClean="0">
                <a:latin typeface="Arial" charset="0"/>
              </a:rPr>
              <a:t>Take time </a:t>
            </a:r>
            <a:r>
              <a:rPr lang="en-CA" dirty="0" smtClean="0">
                <a:latin typeface="Arial" charset="0"/>
              </a:rPr>
              <a:t>“</a:t>
            </a:r>
            <a:r>
              <a:rPr lang="de-DE" dirty="0" smtClean="0">
                <a:latin typeface="Arial" charset="0"/>
              </a:rPr>
              <a:t>to walk people“ through Figures and Tables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de-DE" dirty="0">
                <a:latin typeface="Arial" charset="0"/>
              </a:rPr>
              <a:t>Slow down for important points;</a:t>
            </a:r>
            <a:endParaRPr lang="de-DE" dirty="0" smtClean="0">
              <a:latin typeface="Arial" charset="0"/>
            </a:endParaRPr>
          </a:p>
        </p:txBody>
      </p:sp>
      <p:pic>
        <p:nvPicPr>
          <p:cNvPr id="3074" name="Picture 2" descr="C:\Documents and Settings\sschmid8\Local Settings\Temporary Internet Files\Content.IE5\P72RQPVK\MCj044038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343400"/>
            <a:ext cx="22098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 of Talk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600200"/>
            <a:ext cx="7772400" cy="2667000"/>
          </a:xfrm>
        </p:spPr>
        <p:txBody>
          <a:bodyPr>
            <a:normAutofit fontScale="92500" lnSpcReduction="10000"/>
          </a:bodyPr>
          <a:lstStyle/>
          <a:p>
            <a:pPr marL="355600" indent="-355600">
              <a:buFont typeface="Arial" pitchFamily="34" charset="0"/>
              <a:buChar char="•"/>
            </a:pPr>
            <a:r>
              <a:rPr lang="en-US" sz="2600" dirty="0" smtClean="0"/>
              <a:t>Summarize most important points</a:t>
            </a:r>
            <a:r>
              <a:rPr lang="en-US" sz="2600" dirty="0"/>
              <a:t> </a:t>
            </a:r>
            <a:r>
              <a:rPr lang="en-US" sz="2600" dirty="0" smtClean="0"/>
              <a:t>you </a:t>
            </a:r>
            <a:r>
              <a:rPr lang="en-US" sz="2600" dirty="0" smtClean="0"/>
              <a:t>made (Results)</a:t>
            </a:r>
            <a:endParaRPr lang="en-US" sz="2600" dirty="0" smtClean="0"/>
          </a:p>
          <a:p>
            <a:pPr marL="355600" indent="-355600">
              <a:buFont typeface="Arial" pitchFamily="34" charset="0"/>
              <a:buChar char="•"/>
            </a:pPr>
            <a:r>
              <a:rPr lang="en-US" sz="2600" dirty="0" smtClean="0"/>
              <a:t>If </a:t>
            </a:r>
            <a:r>
              <a:rPr lang="en-US" sz="2600" dirty="0"/>
              <a:t>possible relate back to the start of your </a:t>
            </a:r>
            <a:r>
              <a:rPr lang="en-US" sz="2600" dirty="0" smtClean="0"/>
              <a:t>talk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en-US" sz="2600" dirty="0" smtClean="0"/>
              <a:t>Formulate </a:t>
            </a:r>
            <a:r>
              <a:rPr lang="en-US" sz="2600" dirty="0" smtClean="0"/>
              <a:t>conclusion(s)</a:t>
            </a:r>
            <a:endParaRPr lang="en-US" sz="2600" dirty="0" smtClean="0"/>
          </a:p>
          <a:p>
            <a:pPr marL="355600" indent="-355600">
              <a:buFont typeface="Arial" pitchFamily="34" charset="0"/>
              <a:buChar char="•"/>
            </a:pPr>
            <a:r>
              <a:rPr lang="en-US" sz="2600" dirty="0" smtClean="0"/>
              <a:t>Possibly </a:t>
            </a:r>
            <a:r>
              <a:rPr lang="en-US" sz="2600" dirty="0" smtClean="0"/>
              <a:t>offer outlook for future </a:t>
            </a:r>
            <a:r>
              <a:rPr lang="en-US" sz="2600" dirty="0" smtClean="0"/>
              <a:t>research or open questions</a:t>
            </a:r>
            <a:endParaRPr lang="en-US" sz="2600" dirty="0" smtClean="0"/>
          </a:p>
          <a:p>
            <a:r>
              <a:rPr lang="en-US" dirty="0" smtClean="0"/>
              <a:t> </a:t>
            </a:r>
          </a:p>
        </p:txBody>
      </p:sp>
      <p:pic>
        <p:nvPicPr>
          <p:cNvPr id="26626" name="Picture 2" descr="C:\Documents and Settings\sschmid8\Local Settings\Temporary Internet Files\Content.IE5\5ITZN31I\MCj0285466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191000"/>
            <a:ext cx="1791310" cy="1789481"/>
          </a:xfrm>
          <a:prstGeom prst="rect">
            <a:avLst/>
          </a:prstGeom>
          <a:noFill/>
        </p:spPr>
      </p:pic>
      <p:pic>
        <p:nvPicPr>
          <p:cNvPr id="26627" name="Picture 3" descr="C:\Documents and Settings\sschmid8\Local Settings\Temporary Internet Files\Content.IE5\XUF3SFG8\MCBD20203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4507" y="4419600"/>
            <a:ext cx="3639493" cy="1625097"/>
          </a:xfrm>
          <a:prstGeom prst="rect">
            <a:avLst/>
          </a:prstGeom>
          <a:noFill/>
        </p:spPr>
      </p:pic>
      <p:pic>
        <p:nvPicPr>
          <p:cNvPr id="26630" name="Picture 6" descr="C:\Documents and Settings\sschmid8\Local Settings\Temporary Internet Files\Content.IE5\S0ILWI8W\MCj0434411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114800"/>
            <a:ext cx="16256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Speaking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09600" y="1295400"/>
            <a:ext cx="8305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400" dirty="0" smtClean="0">
                <a:latin typeface="Arial" charset="0"/>
              </a:rPr>
              <a:t>Do not read or recite memorized talk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400" dirty="0">
                <a:latin typeface="Arial" charset="0"/>
              </a:rPr>
              <a:t>If </a:t>
            </a:r>
            <a:r>
              <a:rPr lang="de-DE" sz="2400" dirty="0" smtClean="0">
                <a:latin typeface="Arial" charset="0"/>
              </a:rPr>
              <a:t>talk </a:t>
            </a:r>
            <a:r>
              <a:rPr lang="de-DE" sz="2400" dirty="0">
                <a:latin typeface="Arial" charset="0"/>
              </a:rPr>
              <a:t>is very short, </a:t>
            </a:r>
            <a:r>
              <a:rPr lang="de-DE" sz="2400" dirty="0" smtClean="0">
                <a:latin typeface="Arial" charset="0"/>
              </a:rPr>
              <a:t>you can rehearse </a:t>
            </a:r>
            <a:r>
              <a:rPr lang="de-DE" sz="2400" dirty="0">
                <a:latin typeface="Arial" charset="0"/>
              </a:rPr>
              <a:t>the first sentences </a:t>
            </a:r>
            <a:endParaRPr lang="de-DE" sz="2400" dirty="0" smtClean="0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400" dirty="0" smtClean="0">
                <a:latin typeface="Arial" charset="0"/>
              </a:rPr>
              <a:t>Try to talk along your slides, use </a:t>
            </a:r>
            <a:r>
              <a:rPr lang="de-DE" sz="2400" dirty="0" smtClean="0">
                <a:latin typeface="Arial" charset="0"/>
              </a:rPr>
              <a:t>hints </a:t>
            </a:r>
            <a:r>
              <a:rPr lang="de-DE" sz="2400" dirty="0" smtClean="0">
                <a:latin typeface="Arial" charset="0"/>
              </a:rPr>
              <a:t>to remind you of points you often forget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400" dirty="0" smtClean="0">
                <a:latin typeface="Arial" charset="0"/>
              </a:rPr>
              <a:t>Only use </a:t>
            </a:r>
            <a:r>
              <a:rPr lang="de-DE" sz="2400" dirty="0">
                <a:latin typeface="Arial" charset="0"/>
              </a:rPr>
              <a:t>notes with keywords if necessary (on slides </a:t>
            </a:r>
            <a:r>
              <a:rPr lang="de-DE" sz="2400" dirty="0" smtClean="0">
                <a:latin typeface="Arial" charset="0"/>
              </a:rPr>
              <a:t>comment section or </a:t>
            </a:r>
            <a:r>
              <a:rPr lang="de-DE" sz="2400" dirty="0">
                <a:latin typeface="Arial" charset="0"/>
              </a:rPr>
              <a:t>index </a:t>
            </a:r>
            <a:r>
              <a:rPr lang="de-DE" sz="2400" dirty="0" smtClean="0">
                <a:latin typeface="Arial" charset="0"/>
              </a:rPr>
              <a:t>cards)</a:t>
            </a:r>
            <a:endParaRPr lang="de-DE" sz="2400" dirty="0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400" dirty="0">
                <a:latin typeface="Arial" charset="0"/>
              </a:rPr>
              <a:t>P</a:t>
            </a:r>
            <a:r>
              <a:rPr lang="de-DE" sz="2400" dirty="0" smtClean="0">
                <a:latin typeface="Arial" charset="0"/>
              </a:rPr>
              <a:t>ractice aloud – important for fluency and to get timing right!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de-DE" sz="2800" dirty="0" smtClean="0">
              <a:latin typeface="Arial" charset="0"/>
            </a:endParaRPr>
          </a:p>
        </p:txBody>
      </p:sp>
      <p:pic>
        <p:nvPicPr>
          <p:cNvPr id="27652" name="Picture 4" descr="C:\Documents and Settings\sschmid8\Local Settings\Temporary Internet Files\Content.IE5\S0ILWI8W\MCj0301384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1887" y="4648200"/>
            <a:ext cx="1816913" cy="1470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Address Questions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7772400" cy="3048000"/>
          </a:xfrm>
        </p:spPr>
        <p:txBody>
          <a:bodyPr>
            <a:noAutofit/>
          </a:bodyPr>
          <a:lstStyle/>
          <a:p>
            <a:pPr marL="273050" indent="-273050">
              <a:buFont typeface="Arial" pitchFamily="34" charset="0"/>
              <a:buChar char="•"/>
            </a:pPr>
            <a:r>
              <a:rPr lang="en-US" dirty="0" smtClean="0"/>
              <a:t>Specify whether people can interrupt you to ask for </a:t>
            </a:r>
            <a:r>
              <a:rPr lang="en-US" dirty="0" smtClean="0"/>
              <a:t>clarifications upfront</a:t>
            </a:r>
            <a:endParaRPr lang="en-US" dirty="0" smtClean="0"/>
          </a:p>
          <a:p>
            <a:pPr marL="273050" indent="-273050">
              <a:buFont typeface="Arial" pitchFamily="34" charset="0"/>
              <a:buChar char="•"/>
            </a:pPr>
            <a:r>
              <a:rPr lang="en-US" dirty="0" smtClean="0"/>
              <a:t>Allow yourself to repeat or rephrase the question - can help you as well as the audience (who may have had difficulties hearing it)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en-US" dirty="0" smtClean="0"/>
              <a:t>Allow yourself to think (in silence) before you answer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en-US" dirty="0" smtClean="0"/>
              <a:t>Admit it when you don’t know the answer to a question - you can speculate, but </a:t>
            </a:r>
            <a:r>
              <a:rPr lang="en-US" dirty="0" smtClean="0"/>
              <a:t>need </a:t>
            </a:r>
            <a:r>
              <a:rPr lang="en-US" dirty="0" smtClean="0"/>
              <a:t>to indicate clearly when you do so</a:t>
            </a:r>
            <a:endParaRPr lang="en-US" dirty="0"/>
          </a:p>
        </p:txBody>
      </p:sp>
      <p:pic>
        <p:nvPicPr>
          <p:cNvPr id="28674" name="Picture 2" descr="C:\Documents and Settings\sschmid8\Local Settings\Temporary Internet Files\Content.IE5\M17BH9OS\MCj0441523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2950" y="4572000"/>
            <a:ext cx="1873250" cy="1600200"/>
          </a:xfrm>
          <a:prstGeom prst="rect">
            <a:avLst/>
          </a:prstGeom>
          <a:noFill/>
        </p:spPr>
      </p:pic>
      <p:pic>
        <p:nvPicPr>
          <p:cNvPr id="28675" name="Picture 3" descr="C:\Documents and Settings\sschmid8\Local Settings\Temporary Internet Files\Content.IE5\XUF3SFG8\MCj0397776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827118"/>
            <a:ext cx="1918411" cy="1573682"/>
          </a:xfrm>
          <a:prstGeom prst="rect">
            <a:avLst/>
          </a:prstGeom>
          <a:noFill/>
        </p:spPr>
      </p:pic>
      <p:pic>
        <p:nvPicPr>
          <p:cNvPr id="28676" name="Picture 4" descr="C:\Documents and Settings\sschmid8\Local Settings\Temporary Internet Files\Content.IE5\S0ILWI8W\MCj0237869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4800600"/>
            <a:ext cx="1702114" cy="1369233"/>
          </a:xfrm>
          <a:prstGeom prst="rect">
            <a:avLst/>
          </a:prstGeom>
          <a:noFill/>
        </p:spPr>
      </p:pic>
      <p:pic>
        <p:nvPicPr>
          <p:cNvPr id="8" name="Picture 2" descr="C:\Documents and Settings\sschmid8\Local Settings\Temporary Internet Files\Content.IE5\XUF3SFG8\MCj0078711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1399" y="3152295"/>
            <a:ext cx="1496401" cy="3629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Visualization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990600"/>
            <a:ext cx="8382000" cy="1981200"/>
          </a:xfrm>
        </p:spPr>
        <p:txBody>
          <a:bodyPr>
            <a:noAutofit/>
          </a:bodyPr>
          <a:lstStyle/>
          <a:p>
            <a:r>
              <a:rPr lang="en-US" b="1" i="1" dirty="0" smtClean="0"/>
              <a:t>What?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en-US" dirty="0" smtClean="0"/>
              <a:t>Only include main points in writing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en-US" dirty="0" smtClean="0"/>
              <a:t>Follow clear visual organization schema (</a:t>
            </a:r>
            <a:r>
              <a:rPr lang="en-US" dirty="0" smtClean="0"/>
              <a:t>e.g</a:t>
            </a:r>
            <a:r>
              <a:rPr lang="en-US" dirty="0"/>
              <a:t>.</a:t>
            </a:r>
            <a:r>
              <a:rPr lang="en-US" dirty="0" smtClean="0"/>
              <a:t>, </a:t>
            </a:r>
            <a:r>
              <a:rPr lang="en-US" dirty="0" smtClean="0"/>
              <a:t>with bullet points)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en-US" dirty="0" smtClean="0"/>
              <a:t>Avoid clutter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en-US" dirty="0" smtClean="0"/>
              <a:t>Provide written definition of critical terms and abbreviations when first introduced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en-US" dirty="0" smtClean="0"/>
              <a:t>Never write whole sentences! (Exception: citations)</a:t>
            </a:r>
            <a:endParaRPr lang="en-US" dirty="0"/>
          </a:p>
        </p:txBody>
      </p:sp>
      <p:pic>
        <p:nvPicPr>
          <p:cNvPr id="29703" name="Picture 7" descr="C:\Documents and Settings\sschmid8\Local Settings\Temporary Internet Files\Content.IE5\M17BH9OS\MPj0438739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5029200"/>
            <a:ext cx="2590800" cy="1727200"/>
          </a:xfrm>
          <a:prstGeom prst="rect">
            <a:avLst/>
          </a:prstGeom>
          <a:noFill/>
        </p:spPr>
      </p:pic>
      <p:pic>
        <p:nvPicPr>
          <p:cNvPr id="29706" name="Picture 10" descr="C:\Documents and Settings\sschmid8\Local Settings\Temporary Internet Files\Content.IE5\S0ILWI8W\MPj0433050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00600"/>
            <a:ext cx="2057400" cy="2057400"/>
          </a:xfrm>
          <a:prstGeom prst="rect">
            <a:avLst/>
          </a:prstGeom>
          <a:noFill/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62000" y="44958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de-DE" sz="2200" b="1" i="1" dirty="0" smtClean="0">
                <a:latin typeface="+mj-lt"/>
              </a:rPr>
              <a:t>How?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400" dirty="0" smtClean="0">
                <a:latin typeface="Arial" charset="0"/>
              </a:rPr>
              <a:t>Powerpoint, smartboard, black board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400" dirty="0" smtClean="0">
                <a:latin typeface="Arial" charset="0"/>
              </a:rPr>
              <a:t>Use pictures, movies, tape </a:t>
            </a:r>
            <a:r>
              <a:rPr lang="de-DE" sz="2400" dirty="0" smtClean="0">
                <a:latin typeface="Arial" charset="0"/>
              </a:rPr>
              <a:t>recordings,</a:t>
            </a:r>
            <a:endParaRPr lang="de-DE" sz="2400" dirty="0" smtClean="0">
              <a:latin typeface="Arial" charset="0"/>
            </a:endParaRPr>
          </a:p>
          <a:p>
            <a:pPr>
              <a:spcBef>
                <a:spcPct val="20000"/>
              </a:spcBef>
            </a:pPr>
            <a:r>
              <a:rPr lang="de-DE" sz="2400" dirty="0">
                <a:latin typeface="Arial" charset="0"/>
              </a:rPr>
              <a:t>	</a:t>
            </a:r>
            <a:r>
              <a:rPr lang="de-DE" sz="2400" dirty="0" smtClean="0">
                <a:latin typeface="Arial" charset="0"/>
              </a:rPr>
              <a:t>but </a:t>
            </a:r>
            <a:r>
              <a:rPr lang="de-DE" sz="2400" dirty="0" smtClean="0">
                <a:latin typeface="Arial" charset="0"/>
              </a:rPr>
              <a:t>sparingly to make critical points </a:t>
            </a:r>
            <a:endParaRPr lang="de-DE" sz="2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1100</TotalTime>
  <Words>765</Words>
  <Application>Microsoft Office PowerPoint</Application>
  <PresentationFormat>On-screen Show (4:3)</PresentationFormat>
  <Paragraphs>84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How to Give a Scientific Talk</vt:lpstr>
      <vt:lpstr>How to Prepare and Present a Talk</vt:lpstr>
      <vt:lpstr>Gather Material</vt:lpstr>
      <vt:lpstr>Beginning of Talk</vt:lpstr>
      <vt:lpstr>Main Part of Talk</vt:lpstr>
      <vt:lpstr>End of Talk</vt:lpstr>
      <vt:lpstr>Speaking</vt:lpstr>
      <vt:lpstr>How to Address Questions</vt:lpstr>
      <vt:lpstr>Visualization</vt:lpstr>
      <vt:lpstr>Design Considerations for Slides</vt:lpstr>
      <vt:lpstr>Stage Fright</vt:lpstr>
      <vt:lpstr>Posture and Expression</vt:lpstr>
      <vt:lpstr>Language</vt:lpstr>
      <vt:lpstr>Last but not least…</vt:lpstr>
    </vt:vector>
  </TitlesOfParts>
  <Company>Bolen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ACB 4451A Dr. Susanne Schmid Anatomy &amp; Cell Biology Schulich School of Medicine &amp; Dentistry University of Western Ontario</dc:title>
  <dc:creator>Bolen</dc:creator>
  <cp:lastModifiedBy>Stefan Kohler</cp:lastModifiedBy>
  <cp:revision>119</cp:revision>
  <dcterms:created xsi:type="dcterms:W3CDTF">2009-06-05T19:32:45Z</dcterms:created>
  <dcterms:modified xsi:type="dcterms:W3CDTF">2014-09-10T15:50:46Z</dcterms:modified>
</cp:coreProperties>
</file>